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61" r:id="rId4"/>
    <p:sldId id="260" r:id="rId5"/>
    <p:sldId id="301" r:id="rId6"/>
    <p:sldId id="265" r:id="rId7"/>
    <p:sldId id="302" r:id="rId8"/>
    <p:sldId id="300" r:id="rId9"/>
    <p:sldId id="273" r:id="rId10"/>
    <p:sldId id="274" r:id="rId11"/>
    <p:sldId id="303" r:id="rId12"/>
    <p:sldId id="275" r:id="rId13"/>
    <p:sldId id="276" r:id="rId14"/>
    <p:sldId id="277" r:id="rId15"/>
    <p:sldId id="306" r:id="rId16"/>
    <p:sldId id="266" r:id="rId17"/>
    <p:sldId id="267" r:id="rId18"/>
    <p:sldId id="268" r:id="rId19"/>
    <p:sldId id="269" r:id="rId20"/>
    <p:sldId id="28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485" autoAdjust="0"/>
    <p:restoredTop sz="94660"/>
  </p:normalViewPr>
  <p:slideViewPr>
    <p:cSldViewPr>
      <p:cViewPr varScale="1">
        <p:scale>
          <a:sx n="68" d="100"/>
          <a:sy n="68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4C0DB-2F24-4583-A111-1A5E73BA934B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30787-9521-46D1-BE4E-276DC69CC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37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F7A9EF3-E458-45FD-8DC4-A391CA39CC5D}" type="slidenum">
              <a:rPr lang="ru-RU" smtClean="0">
                <a:latin typeface="Arial" pitchFamily="34" charset="0"/>
                <a:cs typeface="Arial" pitchFamily="34" charset="0"/>
              </a:rPr>
              <a:pPr/>
              <a:t>1</a:t>
            </a:fld>
            <a:endParaRPr lang="ru-RU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5127327"/>
            <a:ext cx="5112568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2BE41-3C3F-48A6-BA0B-FF6A75FD313A}" type="datetimeFigureOut">
              <a:rPr lang="ru-RU"/>
              <a:pPr>
                <a:defRPr/>
              </a:pPr>
              <a:t>19.12.2023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985A6-5806-4032-820B-332434AEFC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9144000" cy="6500858"/>
          </a:xfrm>
        </p:spPr>
        <p:txBody>
          <a:bodyPr rtlCol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«Педагогические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технологии образовательной деятельности в ДОО согласно ФОП ДО в условиях обновленного ФГОС  ДО»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992888" cy="5382931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Тема 1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«Федеральная образовательная программа ДО как стратегический ориентир образовательной политики»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>
          <a:xfrm>
            <a:off x="3214677" y="188912"/>
            <a:ext cx="5534035" cy="2097079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252525"/>
                </a:solidFill>
                <a:latin typeface="LatoWeb"/>
              </a:rPr>
              <a:t>«Вопросы обучения, наставничества - это всегда обращение к будущему. Опираясь на ваши знания и опыт, на традиции отечественной педагогики, и, безусловно, используя передовые технологии, мы продолжим формирование суверенной системы образования»</a:t>
            </a:r>
          </a:p>
          <a:p>
            <a:endParaRPr lang="ru-RU" sz="1200" dirty="0" smtClean="0">
              <a:solidFill>
                <a:srgbClr val="252525"/>
              </a:solidFill>
              <a:latin typeface="LatoWeb"/>
            </a:endParaRPr>
          </a:p>
        </p:txBody>
      </p:sp>
      <p:pic>
        <p:nvPicPr>
          <p:cNvPr id="4100" name="Picture 2" descr="C:\Users\Прогимназ\Desktop\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2771775" cy="156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4" descr="https://cdn-st3.rtr-vesti.ru/vh/pictures/hd/344/664/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875" y="2636838"/>
            <a:ext cx="27527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71868" y="2428868"/>
            <a:ext cx="521494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RobotoFlex"/>
              </a:rPr>
              <a:t>"Мы строим суверенную систему образования с опорой на достижения нашей науки и культуры. Создаем единые учебники и федеральные основные образовательные программы, программу воспитательной работы. Остаются вопросы, которые еще нужно решить, но уже намечена верная траектория движения. Нужно и дальше совершенствовать методику, подготовку учителей, развивать хороший кругозор у ребят, прививать любовь к Родине. Важно формировать мировоззрение начиная со школы, учителям необходимо переводить сохранение ценностей в практическую плоскость"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Стратегические направления </a:t>
            </a:r>
            <a:r>
              <a:rPr lang="ru-RU" dirty="0" err="1" smtClean="0"/>
              <a:t>госполитики</a:t>
            </a:r>
            <a:endParaRPr lang="ru-RU" dirty="0"/>
          </a:p>
        </p:txBody>
      </p:sp>
      <p:pic>
        <p:nvPicPr>
          <p:cNvPr id="5123" name="Picture 2" descr="ÐÐ°ÑÑÐ¸Ð½ÐºÐ¸ Ð¿Ð¾ Ð·Ð°Ð¿ÑÐ¾ÑÑ Ð£ÐºÐ°Ð· ÐÑÐµÐ·Ð¸Ð´ÐµÐ½ÑÐ° ÐºÐ°ÑÑÐ¸Ð½ÐºÐ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57188" y="1428750"/>
            <a:ext cx="1417637" cy="1870075"/>
          </a:xfrm>
        </p:spPr>
      </p:pic>
      <p:sp>
        <p:nvSpPr>
          <p:cNvPr id="5124" name="Прямоугольник 4"/>
          <p:cNvSpPr>
            <a:spLocks noChangeArrowheads="1"/>
          </p:cNvSpPr>
          <p:nvPr/>
        </p:nvSpPr>
        <p:spPr bwMode="auto">
          <a:xfrm>
            <a:off x="2286000" y="1857375"/>
            <a:ext cx="6500813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rgbClr val="1E3ADA"/>
                </a:solidFill>
                <a:latin typeface="Calibri" pitchFamily="34" charset="0"/>
              </a:rPr>
              <a:t>Указ Президента Российской Федерации от 7 мая 2018 г. № 204 </a:t>
            </a:r>
          </a:p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rgbClr val="1E3ADA"/>
                </a:solidFill>
                <a:latin typeface="Calibri" pitchFamily="34" charset="0"/>
              </a:rPr>
              <a:t>«О национальных целях и стратегических задачах развития Российской Федерации на период до 2024 года»</a:t>
            </a:r>
          </a:p>
        </p:txBody>
      </p:sp>
      <p:sp>
        <p:nvSpPr>
          <p:cNvPr id="5125" name="Прямоугольник 5"/>
          <p:cNvSpPr>
            <a:spLocks noChangeArrowheads="1"/>
          </p:cNvSpPr>
          <p:nvPr/>
        </p:nvSpPr>
        <p:spPr bwMode="auto">
          <a:xfrm>
            <a:off x="714375" y="3357563"/>
            <a:ext cx="82153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>
                <a:solidFill>
                  <a:srgbClr val="0033CC"/>
                </a:solidFill>
                <a:latin typeface="Calibri" pitchFamily="34" charset="0"/>
                <a:sym typeface="Trebuchet MS" pitchFamily="34" charset="0"/>
              </a:rPr>
              <a:t>Указ Президента Российской Федерации от 21 июля 2020 г. № 474 </a:t>
            </a:r>
          </a:p>
          <a:p>
            <a:pPr algn="ctr">
              <a:lnSpc>
                <a:spcPct val="90000"/>
              </a:lnSpc>
            </a:pPr>
            <a:r>
              <a:rPr lang="ru-RU" sz="2000" b="1">
                <a:solidFill>
                  <a:srgbClr val="0033CC"/>
                </a:solidFill>
                <a:latin typeface="Calibri" pitchFamily="34" charset="0"/>
                <a:sym typeface="Trebuchet MS" pitchFamily="34" charset="0"/>
              </a:rPr>
              <a:t>«О национальных целях развития Российской Федерации на период до 2030 года»</a:t>
            </a:r>
          </a:p>
        </p:txBody>
      </p:sp>
      <p:sp>
        <p:nvSpPr>
          <p:cNvPr id="5126" name="Прямоугольник 7"/>
          <p:cNvSpPr>
            <a:spLocks noChangeArrowheads="1"/>
          </p:cNvSpPr>
          <p:nvPr/>
        </p:nvSpPr>
        <p:spPr bwMode="auto">
          <a:xfrm>
            <a:off x="428625" y="4572000"/>
            <a:ext cx="8501063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2400" b="1">
                <a:latin typeface="Calibri" pitchFamily="34" charset="0"/>
              </a:rPr>
              <a:t>Национальная цель и целевой показатель: </a:t>
            </a:r>
            <a:r>
              <a:rPr lang="ru-RU" sz="2400">
                <a:latin typeface="Calibri" pitchFamily="34" charset="0"/>
              </a:rPr>
              <a:t>воспитание гармонично развитой и социально ответственной личности на основе духовно-нравственных ценностей народов Российской Федерации, исторических и национально-культурных традиций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Федеральная программа позволяет реализовать несколько основополагающих функций дошкольного уровня образования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 1. Обучение и воспитание </a:t>
            </a:r>
            <a:r>
              <a:rPr lang="ru-RU" dirty="0" smtClean="0">
                <a:solidFill>
                  <a:srgbClr val="FF0000"/>
                </a:solidFill>
              </a:rPr>
              <a:t>ребенка дошкольного возраста как Гражданина Российской Федерации</a:t>
            </a:r>
            <a:r>
              <a:rPr lang="ru-RU" dirty="0" smtClean="0"/>
              <a:t>, формирование основ его гражданской и культурной идентичности на соответствующем его возрасту содержании доступными средствами. </a:t>
            </a:r>
          </a:p>
          <a:p>
            <a:r>
              <a:rPr lang="ru-RU" dirty="0" smtClean="0"/>
              <a:t>2. Создание </a:t>
            </a:r>
            <a:r>
              <a:rPr lang="ru-RU" dirty="0" smtClean="0">
                <a:solidFill>
                  <a:srgbClr val="FF0000"/>
                </a:solidFill>
              </a:rPr>
              <a:t>единого ядра содержания дошкольного образования </a:t>
            </a:r>
            <a:r>
              <a:rPr lang="ru-RU" dirty="0" smtClean="0"/>
              <a:t>, ориентированного на приобщение детей к традиционным нравственным и </a:t>
            </a:r>
            <a:r>
              <a:rPr lang="ru-RU" dirty="0" err="1" smtClean="0"/>
              <a:t>социокультурным</a:t>
            </a:r>
            <a:r>
              <a:rPr lang="ru-RU" dirty="0" smtClean="0"/>
              <a:t> ценностям российского народа, воспитание подрастающего поколения как знающего и уважающего историю и культуру своей семьи, большой и малой Родины. </a:t>
            </a:r>
          </a:p>
          <a:p>
            <a:r>
              <a:rPr lang="ru-RU" dirty="0" smtClean="0"/>
              <a:t>3. </a:t>
            </a:r>
            <a:r>
              <a:rPr lang="ru-RU" dirty="0" smtClean="0">
                <a:solidFill>
                  <a:srgbClr val="FF0000"/>
                </a:solidFill>
              </a:rPr>
              <a:t>Создание единого федерального образовательного пространства воспитания и обучения детей от рождения до поступления в начальную школу</a:t>
            </a:r>
            <a:r>
              <a:rPr lang="ru-RU" dirty="0" smtClean="0"/>
              <a:t>, обеспечивающего ребенку и его родителям (законным представителям) равные, качественные условия ДО, вне зависимости от места проведения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Каковы особенности ФОП как нормативного документа</a:t>
            </a:r>
            <a:endParaRPr lang="ru-RU" dirty="0"/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9827" t="26868" r="20715" b="19466"/>
          <a:stretch>
            <a:fillRect/>
          </a:stretch>
        </p:blipFill>
        <p:spPr>
          <a:xfrm>
            <a:off x="357188" y="1785938"/>
            <a:ext cx="8586787" cy="43576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Задачи ФОП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57158" y="1357298"/>
            <a:ext cx="4357718" cy="4768865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+mj-lt"/>
                <a:cs typeface="Times New Roman" pitchFamily="18" charset="0"/>
              </a:rPr>
              <a:t>• Обеспечить единые для России содержание дошкольного образования планируемые результаты освоения образовательной программы</a:t>
            </a:r>
          </a:p>
          <a:p>
            <a:r>
              <a:rPr lang="ru-RU" sz="1600" dirty="0" smtClean="0">
                <a:latin typeface="+mj-lt"/>
                <a:cs typeface="Times New Roman" pitchFamily="18" charset="0"/>
              </a:rPr>
              <a:t> • Приобщать детей в соответствии с возрастными особенностями к базовым ценностям российского народа, создание условий для формирования ценностного отношения к окружающему миру, становления опыта действий и поступков на основе осмысления ценностей; </a:t>
            </a:r>
          </a:p>
          <a:p>
            <a:r>
              <a:rPr lang="ru-RU" sz="1600" dirty="0" smtClean="0">
                <a:latin typeface="+mj-lt"/>
                <a:cs typeface="Times New Roman" pitchFamily="18" charset="0"/>
              </a:rPr>
              <a:t>• Выстраивать, структурировать содержание образовательной деятельности на основе учета возрастных и индивидуальных особенностей развития детей </a:t>
            </a:r>
          </a:p>
          <a:p>
            <a:r>
              <a:rPr lang="ru-RU" sz="1600" dirty="0" smtClean="0">
                <a:latin typeface="+mj-lt"/>
                <a:cs typeface="Times New Roman" pitchFamily="18" charset="0"/>
              </a:rPr>
              <a:t>• Создать условия для равного доступа к образованию для всех детей дошкольного возраста с учетом разнообразия образовательных потребностей и индивидуальных возможностей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10080" cy="4900634"/>
          </a:xfrm>
        </p:spPr>
        <p:txBody>
          <a:bodyPr>
            <a:normAutofit fontScale="47500" lnSpcReduction="20000"/>
          </a:bodyPr>
          <a:lstStyle/>
          <a:p>
            <a:r>
              <a:rPr lang="ru-RU" sz="3400" dirty="0" smtClean="0">
                <a:latin typeface="+mj-lt"/>
                <a:cs typeface="Times New Roman" pitchFamily="18" charset="0"/>
              </a:rPr>
              <a:t>• Обеспечить охрану и укрепление физического и психического здоровья детей, в том числе их эмоционального благополучия </a:t>
            </a:r>
          </a:p>
          <a:p>
            <a:r>
              <a:rPr lang="ru-RU" sz="3400" dirty="0" smtClean="0">
                <a:latin typeface="+mj-lt"/>
                <a:cs typeface="Times New Roman" pitchFamily="18" charset="0"/>
              </a:rPr>
              <a:t>• Обеспечить развитие физических, личностных, нравственных качеств и основ патриотизма, интеллектуальных и художественно-творческих способностей ребенка, его инициативности, самостоятельности и ответственности </a:t>
            </a:r>
          </a:p>
          <a:p>
            <a:r>
              <a:rPr lang="ru-RU" sz="3400" dirty="0" smtClean="0">
                <a:latin typeface="+mj-lt"/>
                <a:cs typeface="Times New Roman" pitchFamily="18" charset="0"/>
              </a:rPr>
              <a:t>• Обеспечить психолого-педагогическую поддержку семье и повышение компетентности родителей в вопросах воспитания, обучения и развития, охраны и укрепления здоровья детей, обеспечения их безопасности </a:t>
            </a:r>
          </a:p>
          <a:p>
            <a:r>
              <a:rPr lang="ru-RU" sz="3400" dirty="0" smtClean="0">
                <a:latin typeface="+mj-lt"/>
                <a:cs typeface="Times New Roman" pitchFamily="18" charset="0"/>
              </a:rPr>
              <a:t>• Обеспечить достижение детьми на этапе завершения ДО уровня развития, необходимого и достаточного для успешного освоения ими образовательных программ начального общего образования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3636" y="274638"/>
            <a:ext cx="2543164" cy="5154626"/>
          </a:xfrm>
        </p:spPr>
        <p:txBody>
          <a:bodyPr>
            <a:normAutofit/>
          </a:bodyPr>
          <a:lstStyle/>
          <a:p>
            <a:endParaRPr lang="ru-RU" sz="16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4599" t="22292" r="23982" b="7709"/>
          <a:stretch>
            <a:fillRect/>
          </a:stretch>
        </p:blipFill>
        <p:spPr bwMode="auto">
          <a:xfrm>
            <a:off x="214282" y="214290"/>
            <a:ext cx="8680244" cy="66437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7404" t="18309" r="2967" b="13819"/>
          <a:stretch>
            <a:fillRect/>
          </a:stretch>
        </p:blipFill>
        <p:spPr bwMode="auto">
          <a:xfrm>
            <a:off x="214282" y="214290"/>
            <a:ext cx="889320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274638"/>
            <a:ext cx="332898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Методическая база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8225" t="19888" r="23377" b="7506"/>
          <a:stretch>
            <a:fillRect/>
          </a:stretch>
        </p:blipFill>
        <p:spPr bwMode="auto">
          <a:xfrm>
            <a:off x="357158" y="142852"/>
            <a:ext cx="31485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4643446"/>
            <a:ext cx="52863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Рекомендации призваны обеспечить создание образовательного пространства, которое будет гарантировать охрану и укрепление физического и психологического здоровья, эмоционального благополучия воспитанников в организациях, осуществляющих образовательную деятельность по образовательным программам ДО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l="53807" t="19922" r="29721" b="37760"/>
          <a:stretch>
            <a:fillRect/>
          </a:stretch>
        </p:blipFill>
        <p:spPr bwMode="auto">
          <a:xfrm>
            <a:off x="5786446" y="1500174"/>
            <a:ext cx="3143272" cy="4540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83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0238" t="21466" r="16278" b="-386"/>
          <a:stretch>
            <a:fillRect/>
          </a:stretch>
        </p:blipFill>
        <p:spPr bwMode="auto">
          <a:xfrm>
            <a:off x="428595" y="357166"/>
            <a:ext cx="5950785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628" t="11719" r="12701" b="43056"/>
          <a:stretch>
            <a:fillRect/>
          </a:stretch>
        </p:blipFill>
        <p:spPr bwMode="auto">
          <a:xfrm>
            <a:off x="214282" y="0"/>
            <a:ext cx="8643998" cy="2328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12628" t="57216" r="12701" b="390"/>
          <a:stretch>
            <a:fillRect/>
          </a:stretch>
        </p:blipFill>
        <p:spPr bwMode="auto">
          <a:xfrm>
            <a:off x="214282" y="2214554"/>
            <a:ext cx="8643998" cy="282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428860" y="5000636"/>
            <a:ext cx="64294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336600"/>
                </a:solidFill>
              </a:rPr>
              <a:t>Постановление Главного государственного санитарного врача РФ от 28.01.2021 N 2 "Об утверждении санитарных правил и норм </a:t>
            </a:r>
            <a:r>
              <a:rPr lang="ru-RU" sz="1400" b="1" dirty="0" err="1" smtClean="0">
                <a:solidFill>
                  <a:srgbClr val="336600"/>
                </a:solidFill>
              </a:rPr>
              <a:t>СанПиН</a:t>
            </a:r>
            <a:r>
              <a:rPr lang="ru-RU" sz="1400" b="1" dirty="0" smtClean="0">
                <a:solidFill>
                  <a:srgbClr val="336600"/>
                </a:solidFill>
              </a:rPr>
              <a:t> 1.2.3685-21 "Гигиенические нормативы и требования к </a:t>
            </a:r>
            <a:r>
              <a:rPr lang="ru-RU" sz="1400" b="1" dirty="0" smtClean="0">
                <a:solidFill>
                  <a:srgbClr val="FF0000"/>
                </a:solidFill>
              </a:rPr>
              <a:t>обеспечению безопасности </a:t>
            </a:r>
            <a:r>
              <a:rPr lang="ru-RU" sz="1400" b="1" dirty="0" smtClean="0">
                <a:solidFill>
                  <a:srgbClr val="336600"/>
                </a:solidFill>
              </a:rPr>
              <a:t>и (или) безвредности для человека факторов среды обитания« (Зарегистрировано в Минюсте России 29.01.2021 N 62296)</a:t>
            </a:r>
            <a:endParaRPr lang="ru-RU" sz="1400" b="1" dirty="0">
              <a:solidFill>
                <a:srgbClr val="3366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Трансформация целевых установок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ПООП ДО</a:t>
            </a:r>
          </a:p>
          <a:p>
            <a:r>
              <a:rPr lang="ru-RU" dirty="0" smtClean="0"/>
              <a:t>Целью Программы является проектирование социальных ситуаций развития ребенка и развивающей предметно-пространственной среды, обеспечивающих позитивную социализацию, мотивацию и поддержку индивидуальности детей через общение, игру, познавательно-исследовательскую деятельность и другие формы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ФОП ДО</a:t>
            </a:r>
          </a:p>
          <a:p>
            <a:r>
              <a:rPr lang="ru-RU" dirty="0" smtClean="0"/>
              <a:t>Целью Программы является разностороннее развитие ребенка  период дошкольного детства с учетом возрастных и индивидуальных особенностей на основе духовно-нравственных ценностей российского народа, исторических и национально-культурных традиций.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3139" t="19888" r="8291" b="1192"/>
          <a:stretch>
            <a:fillRect/>
          </a:stretch>
        </p:blipFill>
        <p:spPr bwMode="auto">
          <a:xfrm>
            <a:off x="4286248" y="1857364"/>
            <a:ext cx="4714908" cy="450059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 l="47255" t="20703" r="24194" b="8008"/>
          <a:stretch>
            <a:fillRect/>
          </a:stretch>
        </p:blipFill>
        <p:spPr bwMode="auto">
          <a:xfrm>
            <a:off x="357158" y="357166"/>
            <a:ext cx="3714776" cy="521497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МЕТОДИЧЕСКИЕ РЕКОМЕНДАЦИИ ПО РЕАЛИЗАЦИИ ФЕДЕРАЛЬНОЙ ОБРАЗОВАТЕЛЬНОЙ ПРОГРАММЫ ДОШКОЛЬНОГО ОБРАЗОВАНИЯ</a:t>
            </a:r>
            <a:b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П.6 В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соответствии с Порядком разработки и утверждения федеральных основных общеобразовательных программ (утвержден приказом Министерства просвещения Российской Федерации от 30.09.2022 № 874), Федеральная программа разработана на русском языке – государственном языке Российской Федерации.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П.11 Возрастные характеристики </a:t>
            </a:r>
          </a:p>
          <a:p>
            <a:r>
              <a:rPr 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Младенчество (от двух месяцев до одного года) </a:t>
            </a:r>
            <a:endParaRPr lang="ru-RU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Ранний возраст (от одного года до трех лет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Дошкольный возраст (от трех до семи лет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П.4 Федеральная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программа наряду с ФГОС ДО является основой для самостоятельной разработки и утверждения ДОО Программ, обязательная часть которых должна соответствовать Федеральной программе и может быть оформлена в виде ссылки на нее.</a:t>
            </a:r>
          </a:p>
        </p:txBody>
      </p:sp>
    </p:spTree>
    <p:extLst>
      <p:ext uri="{BB962C8B-B14F-4D97-AF65-F5344CB8AC3E}">
        <p14:creationId xmlns="" xmlns:p14="http://schemas.microsoft.com/office/powerpoint/2010/main" val="416380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стурктраФОП</a:t>
            </a:r>
          </a:p>
        </p:txBody>
      </p:sp>
      <p:sp>
        <p:nvSpPr>
          <p:cNvPr id="22531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2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3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4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5" name="Picture 2"/>
          <p:cNvPicPr>
            <a:picLocks noChangeAspect="1" noChangeArrowheads="1"/>
          </p:cNvPicPr>
          <p:nvPr/>
        </p:nvPicPr>
        <p:blipFill>
          <a:blip r:embed="rId2"/>
          <a:srcRect l="16750" t="22292" r="16370" b="9375"/>
          <a:stretch>
            <a:fillRect/>
          </a:stretch>
        </p:blipFill>
        <p:spPr bwMode="auto">
          <a:xfrm>
            <a:off x="0" y="17463"/>
            <a:ext cx="9144000" cy="684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3555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3556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3557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3558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9" name="Picture 2"/>
          <p:cNvPicPr>
            <a:picLocks noChangeAspect="1" noChangeArrowheads="1"/>
          </p:cNvPicPr>
          <p:nvPr/>
        </p:nvPicPr>
        <p:blipFill>
          <a:blip r:embed="rId2"/>
          <a:srcRect l="16750" t="22708" r="15315" b="10208"/>
          <a:stretch>
            <a:fillRect/>
          </a:stretch>
        </p:blipFill>
        <p:spPr bwMode="auto">
          <a:xfrm>
            <a:off x="0" y="15875"/>
            <a:ext cx="9144000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4579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4580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4581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4582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4583" name="Picture 2"/>
          <p:cNvPicPr>
            <a:picLocks noChangeAspect="1" noChangeArrowheads="1"/>
          </p:cNvPicPr>
          <p:nvPr/>
        </p:nvPicPr>
        <p:blipFill>
          <a:blip r:embed="rId2"/>
          <a:srcRect l="17101" t="22917" r="14729" b="8958"/>
          <a:stretch>
            <a:fillRect/>
          </a:stretch>
        </p:blipFill>
        <p:spPr bwMode="auto">
          <a:xfrm>
            <a:off x="0" y="-17463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7" name="Picture 2"/>
          <p:cNvPicPr>
            <a:picLocks noChangeAspect="1" noChangeArrowheads="1"/>
          </p:cNvPicPr>
          <p:nvPr/>
        </p:nvPicPr>
        <p:blipFill>
          <a:blip r:embed="rId2"/>
          <a:srcRect l="16985" t="19792" r="14261" b="13126"/>
          <a:stretch>
            <a:fillRect/>
          </a:stretch>
        </p:blipFill>
        <p:spPr bwMode="auto">
          <a:xfrm>
            <a:off x="-1588" y="0"/>
            <a:ext cx="9145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2252" t="19888" r="6516" b="18555"/>
          <a:stretch>
            <a:fillRect/>
          </a:stretch>
        </p:blipFill>
        <p:spPr bwMode="auto">
          <a:xfrm>
            <a:off x="-1" y="642918"/>
            <a:ext cx="9100103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763</Words>
  <Application>Microsoft Office PowerPoint</Application>
  <PresentationFormat>Экран (4:3)</PresentationFormat>
  <Paragraphs>42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«Педагогические технологии образовательной деятельности в ДОО согласно ФОП ДО в условиях обновленного ФГОС  ДО»</vt:lpstr>
      <vt:lpstr>Тема 1 «Федеральная образовательная программа ДО как стратегический ориентир образовательной политики»</vt:lpstr>
      <vt:lpstr>Слайд 3</vt:lpstr>
      <vt:lpstr>Стратегические направления госполитики</vt:lpstr>
      <vt:lpstr>Федеральная программа позволяет реализовать несколько основополагающих функций дошкольного уровня образования</vt:lpstr>
      <vt:lpstr>Каковы особенности ФОП как нормативного документа</vt:lpstr>
      <vt:lpstr>Задачи ФОП ДО</vt:lpstr>
      <vt:lpstr>Слайд 8</vt:lpstr>
      <vt:lpstr>Слайд 9</vt:lpstr>
      <vt:lpstr>Методическая база</vt:lpstr>
      <vt:lpstr>Слайд 11</vt:lpstr>
      <vt:lpstr>Слайд 12</vt:lpstr>
      <vt:lpstr>Трансформация целевых установок</vt:lpstr>
      <vt:lpstr>Слайд 14</vt:lpstr>
      <vt:lpstr>МЕТОДИЧЕСКИЕ РЕКОМЕНДАЦИИ ПО РЕАЛИЗАЦИИ ФЕДЕРАЛЬНОЙ ОБРАЗОВАТЕЛЬНОЙ ПРОГРАММЫ ДОШКОЛЬНОГО ОБРАЗОВАНИЯ </vt:lpstr>
      <vt:lpstr>стурктраФОП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«Педагогические технологии образовательной деятельности в ДОО согласно ФОП ДО в условиях обновленного ФГОС  ДО»</dc:title>
  <dc:creator>Andrey</dc:creator>
  <cp:lastModifiedBy>User</cp:lastModifiedBy>
  <cp:revision>14</cp:revision>
  <dcterms:created xsi:type="dcterms:W3CDTF">2023-10-01T09:21:45Z</dcterms:created>
  <dcterms:modified xsi:type="dcterms:W3CDTF">2023-12-19T05:59:38Z</dcterms:modified>
</cp:coreProperties>
</file>